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93455" r:id="rId4"/>
  </p:sldMasterIdLst>
  <p:notesMasterIdLst>
    <p:notesMasterId r:id="rId65"/>
  </p:notesMasterIdLst>
  <p:handoutMasterIdLst>
    <p:handoutMasterId r:id="rId66"/>
  </p:handoutMasterIdLst>
  <p:sldIdLst>
    <p:sldId id="264" r:id="rId5"/>
    <p:sldId id="808" r:id="rId6"/>
    <p:sldId id="806" r:id="rId7"/>
    <p:sldId id="809" r:id="rId8"/>
    <p:sldId id="807" r:id="rId9"/>
    <p:sldId id="811" r:id="rId10"/>
    <p:sldId id="812" r:id="rId11"/>
    <p:sldId id="814" r:id="rId12"/>
    <p:sldId id="815" r:id="rId13"/>
    <p:sldId id="816" r:id="rId14"/>
    <p:sldId id="817" r:id="rId15"/>
    <p:sldId id="820" r:id="rId16"/>
    <p:sldId id="818" r:id="rId17"/>
    <p:sldId id="821" r:id="rId18"/>
    <p:sldId id="819" r:id="rId19"/>
    <p:sldId id="822" r:id="rId20"/>
    <p:sldId id="823" r:id="rId21"/>
    <p:sldId id="872" r:id="rId22"/>
    <p:sldId id="824" r:id="rId23"/>
    <p:sldId id="833" r:id="rId24"/>
    <p:sldId id="834" r:id="rId25"/>
    <p:sldId id="825" r:id="rId26"/>
    <p:sldId id="835" r:id="rId27"/>
    <p:sldId id="826" r:id="rId28"/>
    <p:sldId id="836" r:id="rId29"/>
    <p:sldId id="827" r:id="rId30"/>
    <p:sldId id="837" r:id="rId31"/>
    <p:sldId id="840" r:id="rId32"/>
    <p:sldId id="841" r:id="rId33"/>
    <p:sldId id="839" r:id="rId34"/>
    <p:sldId id="838" r:id="rId35"/>
    <p:sldId id="842" r:id="rId36"/>
    <p:sldId id="843" r:id="rId37"/>
    <p:sldId id="844" r:id="rId38"/>
    <p:sldId id="845" r:id="rId39"/>
    <p:sldId id="846" r:id="rId40"/>
    <p:sldId id="850" r:id="rId41"/>
    <p:sldId id="847" r:id="rId42"/>
    <p:sldId id="848" r:id="rId43"/>
    <p:sldId id="849" r:id="rId44"/>
    <p:sldId id="851" r:id="rId45"/>
    <p:sldId id="853" r:id="rId46"/>
    <p:sldId id="856" r:id="rId47"/>
    <p:sldId id="855" r:id="rId48"/>
    <p:sldId id="854" r:id="rId49"/>
    <p:sldId id="857" r:id="rId50"/>
    <p:sldId id="858" r:id="rId51"/>
    <p:sldId id="859" r:id="rId52"/>
    <p:sldId id="860" r:id="rId53"/>
    <p:sldId id="861" r:id="rId54"/>
    <p:sldId id="862" r:id="rId55"/>
    <p:sldId id="863" r:id="rId56"/>
    <p:sldId id="864" r:id="rId57"/>
    <p:sldId id="865" r:id="rId58"/>
    <p:sldId id="866" r:id="rId59"/>
    <p:sldId id="870" r:id="rId60"/>
    <p:sldId id="867" r:id="rId61"/>
    <p:sldId id="868" r:id="rId62"/>
    <p:sldId id="869" r:id="rId63"/>
    <p:sldId id="871" r:id="rId64"/>
  </p:sldIdLst>
  <p:sldSz cx="9144000" cy="6858000" type="screen4x3"/>
  <p:notesSz cx="6950075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22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99FF"/>
    <a:srgbClr val="99FF66"/>
    <a:srgbClr val="B0E47C"/>
    <a:srgbClr val="336699"/>
    <a:srgbClr val="9999FF"/>
    <a:srgbClr val="CCFF99"/>
    <a:srgbClr val="FF7C80"/>
    <a:srgbClr val="0099CC"/>
    <a:srgbClr val="185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8" autoAdjust="0"/>
    <p:restoredTop sz="94639" autoAdjust="0"/>
  </p:normalViewPr>
  <p:slideViewPr>
    <p:cSldViewPr snapToObjects="1">
      <p:cViewPr varScale="1">
        <p:scale>
          <a:sx n="90" d="100"/>
          <a:sy n="90" d="100"/>
        </p:scale>
        <p:origin x="1550" y="53"/>
      </p:cViewPr>
      <p:guideLst>
        <p:guide orient="horz" pos="624"/>
        <p:guide pos="22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1804"/>
          </a:xfrm>
          <a:prstGeom prst="rect">
            <a:avLst/>
          </a:prstGeom>
        </p:spPr>
        <p:txBody>
          <a:bodyPr vert="horz" lIns="92483" tIns="46241" rIns="92483" bIns="4624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1804"/>
          </a:xfrm>
          <a:prstGeom prst="rect">
            <a:avLst/>
          </a:prstGeom>
        </p:spPr>
        <p:txBody>
          <a:bodyPr vert="horz" lIns="92483" tIns="46241" rIns="92483" bIns="46241" rtlCol="0"/>
          <a:lstStyle>
            <a:lvl1pPr algn="r">
              <a:defRPr sz="1200"/>
            </a:lvl1pPr>
          </a:lstStyle>
          <a:p>
            <a:fld id="{212B3F78-518B-B143-ACA5-5B183068AFFF}" type="datetimeFigureOut">
              <a:rPr lang="en-US" smtClean="0"/>
              <a:pPr/>
              <a:t>2020-Jun-03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1804"/>
          </a:xfrm>
          <a:prstGeom prst="rect">
            <a:avLst/>
          </a:prstGeom>
        </p:spPr>
        <p:txBody>
          <a:bodyPr vert="horz" lIns="92483" tIns="46241" rIns="92483" bIns="4624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1804"/>
          </a:xfrm>
          <a:prstGeom prst="rect">
            <a:avLst/>
          </a:prstGeom>
        </p:spPr>
        <p:txBody>
          <a:bodyPr vert="horz" lIns="92483" tIns="46241" rIns="92483" bIns="46241" rtlCol="0" anchor="b"/>
          <a:lstStyle>
            <a:lvl1pPr algn="r">
              <a:defRPr sz="1200"/>
            </a:lvl1pPr>
          </a:lstStyle>
          <a:p>
            <a:fld id="{B38967DE-36EA-6A47-AD82-620ACB5550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267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1804"/>
          </a:xfrm>
          <a:prstGeom prst="rect">
            <a:avLst/>
          </a:prstGeom>
        </p:spPr>
        <p:txBody>
          <a:bodyPr vert="horz" lIns="92483" tIns="46241" rIns="92483" bIns="4624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1"/>
            <a:ext cx="3011699" cy="461804"/>
          </a:xfrm>
          <a:prstGeom prst="rect">
            <a:avLst/>
          </a:prstGeom>
        </p:spPr>
        <p:txBody>
          <a:bodyPr vert="horz" lIns="92483" tIns="46241" rIns="92483" bIns="46241" rtlCol="0"/>
          <a:lstStyle>
            <a:lvl1pPr algn="r">
              <a:defRPr sz="1200"/>
            </a:lvl1pPr>
          </a:lstStyle>
          <a:p>
            <a:fld id="{92C27986-5D5C-BB41-AD36-E537C77C6BF2}" type="datetimeFigureOut">
              <a:rPr lang="en-US" smtClean="0"/>
              <a:pPr/>
              <a:t>2020-Jun-03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693738"/>
            <a:ext cx="461645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83" tIns="46241" rIns="92483" bIns="4624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83" tIns="46241" rIns="92483" bIns="4624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1804"/>
          </a:xfrm>
          <a:prstGeom prst="rect">
            <a:avLst/>
          </a:prstGeom>
        </p:spPr>
        <p:txBody>
          <a:bodyPr vert="horz" lIns="92483" tIns="46241" rIns="92483" bIns="4624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1804"/>
          </a:xfrm>
          <a:prstGeom prst="rect">
            <a:avLst/>
          </a:prstGeom>
        </p:spPr>
        <p:txBody>
          <a:bodyPr vert="horz" lIns="92483" tIns="46241" rIns="92483" bIns="46241" rtlCol="0" anchor="b"/>
          <a:lstStyle>
            <a:lvl1pPr algn="r">
              <a:defRPr sz="1200"/>
            </a:lvl1pPr>
          </a:lstStyle>
          <a:p>
            <a:fld id="{F214891B-236D-6646-AAFA-8980169DA2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29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r>
              <a:rPr lang="en-US" b="1" dirty="0"/>
              <a:t>Title Slide.  Update the Project Name and the Month.  The month is the past months period of performance that is being covered.</a:t>
            </a:r>
          </a:p>
          <a:p>
            <a:pPr eaLnBrk="1" hangingPunct="1"/>
            <a:endParaRPr lang="en-US" b="1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14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67"/>
          <a:stretch/>
        </p:blipFill>
        <p:spPr>
          <a:xfrm>
            <a:off x="0" y="0"/>
            <a:ext cx="9144000" cy="160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0711" y="3378014"/>
            <a:ext cx="5105924" cy="1288329"/>
          </a:xfrm>
        </p:spPr>
        <p:txBody>
          <a:bodyPr anchor="b" anchorCtr="0">
            <a:normAutofit/>
          </a:bodyPr>
          <a:lstStyle>
            <a:lvl1pPr algn="l">
              <a:defRPr sz="2000" b="1" i="0">
                <a:solidFill>
                  <a:srgbClr val="185298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0712" y="4666343"/>
            <a:ext cx="5105923" cy="72634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8529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185298"/>
                </a:solidFill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GDMS-color-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8" y="1600200"/>
            <a:ext cx="5250532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1"/>
            <a:ext cx="86868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50243"/>
            <a:ext cx="8686800" cy="45647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8600" y="685800"/>
            <a:ext cx="8686800" cy="381000"/>
          </a:xfrm>
        </p:spPr>
        <p:txBody>
          <a:bodyPr>
            <a:normAutofit/>
          </a:bodyPr>
          <a:lstStyle>
            <a:lvl1pPr marL="0" indent="0">
              <a:buNone/>
              <a:defRPr sz="1600" b="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5333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6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66800"/>
            <a:ext cx="4040188" cy="639763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0E40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900237"/>
            <a:ext cx="4040188" cy="4119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6427" y="1066800"/>
            <a:ext cx="4041775" cy="639763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0E40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427" y="1900237"/>
            <a:ext cx="4041775" cy="4119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7391400" y="6477000"/>
            <a:ext cx="1633538" cy="241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BE0F3A6B-BA4D-4D5E-B891-DD5154014D94}" type="datetime4">
              <a:rPr lang="en-US" altLang="en-US" sz="1000" b="0" i="0"/>
              <a:pPr algn="r">
                <a:spcBef>
                  <a:spcPct val="50000"/>
                </a:spcBef>
                <a:defRPr/>
              </a:pPr>
              <a:t>June 3, 2020</a:t>
            </a:fld>
            <a:r>
              <a:rPr lang="en-US" altLang="en-US" sz="1000" b="0" i="0"/>
              <a:t>     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7613" y="1595438"/>
            <a:ext cx="7778750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762000" cy="3276600"/>
          </a:xfrm>
          <a:prstGeom prst="rect">
            <a:avLst/>
          </a:prstGeom>
          <a:gradFill rotWithShape="0">
            <a:gsLst>
              <a:gs pos="0">
                <a:srgbClr val="1BABF3"/>
              </a:gs>
              <a:gs pos="100000">
                <a:srgbClr val="FFFFFF"/>
              </a:gs>
            </a:gsLst>
            <a:lin ang="0" scaled="1"/>
          </a:gra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74663" y="236538"/>
            <a:ext cx="0" cy="6386512"/>
          </a:xfrm>
          <a:prstGeom prst="line">
            <a:avLst/>
          </a:prstGeom>
          <a:noFill/>
          <a:ln w="12700">
            <a:solidFill>
              <a:srgbClr val="0B8BFF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482600" y="3276600"/>
            <a:ext cx="8343900" cy="0"/>
          </a:xfrm>
          <a:prstGeom prst="line">
            <a:avLst/>
          </a:prstGeom>
          <a:noFill/>
          <a:ln w="12700">
            <a:solidFill>
              <a:srgbClr val="0B8BFF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 userDrawn="1"/>
        </p:nvSpPr>
        <p:spPr bwMode="auto">
          <a:xfrm>
            <a:off x="990600" y="5905500"/>
            <a:ext cx="1284288" cy="3651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b="1" i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b="1" i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b="1" i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b="1" i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b="1" i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i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1200" b="0" i="0"/>
              <a:t>Date: 16 May 2009</a:t>
            </a:r>
          </a:p>
          <a:p>
            <a:pPr>
              <a:defRPr/>
            </a:pPr>
            <a:r>
              <a:rPr lang="en-US" sz="1200" b="0" i="0"/>
              <a:t>Rev: X1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533400"/>
            <a:ext cx="810895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19125" y="1600200"/>
            <a:ext cx="8123238" cy="417830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>
            <a:grpSpLocks/>
          </p:cNvGrpSpPr>
          <p:nvPr userDrawn="1"/>
        </p:nvGrpSpPr>
        <p:grpSpPr bwMode="auto">
          <a:xfrm>
            <a:off x="7672387" y="76200"/>
            <a:ext cx="1319213" cy="765175"/>
            <a:chOff x="4826" y="113"/>
            <a:chExt cx="831" cy="482"/>
          </a:xfrm>
        </p:grpSpPr>
        <p:pic>
          <p:nvPicPr>
            <p:cNvPr id="9" name="Picture 5" descr="whiteMUOS copy"/>
            <p:cNvPicPr>
              <a:picLocks noChangeAspect="1" noChangeArrowheads="1"/>
            </p:cNvPicPr>
            <p:nvPr/>
          </p:nvPicPr>
          <p:blipFill>
            <a:blip r:embed="rId8" cstate="print"/>
            <a:srcRect l="38628" t="72784" r="18411"/>
            <a:stretch>
              <a:fillRect/>
            </a:stretch>
          </p:blipFill>
          <p:spPr bwMode="auto">
            <a:xfrm>
              <a:off x="4937" y="461"/>
              <a:ext cx="357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6" descr="whiteMUOS copy"/>
            <p:cNvPicPr>
              <a:picLocks noChangeAspect="1" noChangeArrowheads="1"/>
            </p:cNvPicPr>
            <p:nvPr/>
          </p:nvPicPr>
          <p:blipFill>
            <a:blip r:embed="rId8" cstate="print"/>
            <a:srcRect b="24684"/>
            <a:stretch>
              <a:fillRect/>
            </a:stretch>
          </p:blipFill>
          <p:spPr bwMode="auto">
            <a:xfrm>
              <a:off x="4826" y="113"/>
              <a:ext cx="831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7" descr="whiteMUOS copy"/>
            <p:cNvPicPr>
              <a:picLocks noChangeAspect="1" noChangeArrowheads="1"/>
            </p:cNvPicPr>
            <p:nvPr/>
          </p:nvPicPr>
          <p:blipFill>
            <a:blip r:embed="rId8" cstate="print"/>
            <a:srcRect l="9386" t="72784" r="70036"/>
            <a:stretch>
              <a:fillRect/>
            </a:stretch>
          </p:blipFill>
          <p:spPr bwMode="auto">
            <a:xfrm>
              <a:off x="5390" y="457"/>
              <a:ext cx="171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8" descr="whiteMUOS copy"/>
            <p:cNvPicPr>
              <a:picLocks noChangeAspect="1" noChangeArrowheads="1"/>
            </p:cNvPicPr>
            <p:nvPr/>
          </p:nvPicPr>
          <p:blipFill>
            <a:blip r:embed="rId8" cstate="print"/>
            <a:srcRect t="74684" r="68953"/>
            <a:stretch>
              <a:fillRect/>
            </a:stretch>
          </p:blipFill>
          <p:spPr bwMode="auto">
            <a:xfrm>
              <a:off x="5297" y="475"/>
              <a:ext cx="258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Picture 4" descr="Slide-BG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3"/>
          <a:stretch/>
        </p:blipFill>
        <p:spPr>
          <a:xfrm>
            <a:off x="0" y="5715000"/>
            <a:ext cx="9144000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23839"/>
            <a:ext cx="8686800" cy="4619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50244"/>
            <a:ext cx="8686800" cy="4564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477000"/>
            <a:ext cx="2520638" cy="365125"/>
          </a:xfrm>
          <a:prstGeom prst="rect">
            <a:avLst/>
          </a:prstGeom>
        </p:spPr>
        <p:txBody>
          <a:bodyPr anchor="b" anchorCtr="1"/>
          <a:lstStyle>
            <a:lvl1pPr algn="r">
              <a:defRPr sz="600">
                <a:solidFill>
                  <a:srgbClr val="185298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477000"/>
            <a:ext cx="432987" cy="365125"/>
          </a:xfrm>
          <a:prstGeom prst="rect">
            <a:avLst/>
          </a:prstGeom>
        </p:spPr>
        <p:txBody>
          <a:bodyPr anchor="b" anchorCtr="0"/>
          <a:lstStyle>
            <a:lvl1pPr algn="r">
              <a:defRPr sz="800">
                <a:solidFill>
                  <a:srgbClr val="185298"/>
                </a:solidFill>
                <a:latin typeface="Arial"/>
                <a:cs typeface="Arial"/>
              </a:defRPr>
            </a:lvl1pPr>
          </a:lstStyle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GDMS-color-RGB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5" r="6712" b="14023"/>
          <a:stretch/>
        </p:blipFill>
        <p:spPr>
          <a:xfrm>
            <a:off x="213181" y="5867400"/>
            <a:ext cx="2453819" cy="46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64" r:id="rId3"/>
    <p:sldLayoutId id="2147493460" r:id="rId4"/>
    <p:sldLayoutId id="2147493461" r:id="rId5"/>
    <p:sldLayoutId id="2147493463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185298"/>
          </a:solidFill>
          <a:latin typeface="Arial"/>
          <a:ea typeface="+mj-ea"/>
          <a:cs typeface="Arial"/>
        </a:defRPr>
      </a:lvl1pPr>
    </p:titleStyle>
    <p:bodyStyle>
      <a:lvl1pPr marL="287338" indent="-287338" algn="l" defTabSz="457200" rtl="0" eaLnBrk="1" latinLnBrk="0" hangingPunct="1">
        <a:lnSpc>
          <a:spcPts val="2000"/>
        </a:lnSpc>
        <a:spcBef>
          <a:spcPts val="900"/>
        </a:spcBef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27063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915988" indent="-169863" algn="l" defTabSz="457200" rtl="0" eaLnBrk="1" latinLnBrk="0" hangingPunct="1">
        <a:spcBef>
          <a:spcPct val="20000"/>
        </a:spcBef>
        <a:buFont typeface="Arial"/>
        <a:buChar char="•"/>
        <a:defRPr sz="1200" b="0" i="0" kern="120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100" b="0" i="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b="0" i="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lgs4.cs.princeton.edu/42digraph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101888" y="3378015"/>
            <a:ext cx="6583035" cy="104158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Scaled Agile and Critical Path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923789" y="4666343"/>
            <a:ext cx="5105923" cy="72634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June 3, 2020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</a:rPr>
              <a:t>Rick Cottle</a:t>
            </a:r>
            <a:endParaRPr lang="en-US" b="1" dirty="0">
              <a:solidFill>
                <a:srgbClr val="0000FF"/>
              </a:solidFill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3733800" y="3132242"/>
            <a:ext cx="1319213" cy="765175"/>
            <a:chOff x="4826" y="113"/>
            <a:chExt cx="831" cy="482"/>
          </a:xfrm>
        </p:grpSpPr>
        <p:pic>
          <p:nvPicPr>
            <p:cNvPr id="5" name="Picture 5" descr="whiteMUOS copy"/>
            <p:cNvPicPr>
              <a:picLocks noChangeAspect="1" noChangeArrowheads="1"/>
            </p:cNvPicPr>
            <p:nvPr/>
          </p:nvPicPr>
          <p:blipFill>
            <a:blip r:embed="rId3" cstate="print"/>
            <a:srcRect l="38628" t="72784" r="18411"/>
            <a:stretch>
              <a:fillRect/>
            </a:stretch>
          </p:blipFill>
          <p:spPr bwMode="auto">
            <a:xfrm>
              <a:off x="4937" y="461"/>
              <a:ext cx="357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6" descr="whiteMUOS copy"/>
            <p:cNvPicPr>
              <a:picLocks noChangeAspect="1" noChangeArrowheads="1"/>
            </p:cNvPicPr>
            <p:nvPr/>
          </p:nvPicPr>
          <p:blipFill>
            <a:blip r:embed="rId3" cstate="print"/>
            <a:srcRect b="24684"/>
            <a:stretch>
              <a:fillRect/>
            </a:stretch>
          </p:blipFill>
          <p:spPr bwMode="auto">
            <a:xfrm>
              <a:off x="4826" y="113"/>
              <a:ext cx="831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7" descr="whiteMUOS copy"/>
            <p:cNvPicPr>
              <a:picLocks noChangeAspect="1" noChangeArrowheads="1"/>
            </p:cNvPicPr>
            <p:nvPr/>
          </p:nvPicPr>
          <p:blipFill>
            <a:blip r:embed="rId3" cstate="print"/>
            <a:srcRect l="9386" t="72784" r="70036"/>
            <a:stretch>
              <a:fillRect/>
            </a:stretch>
          </p:blipFill>
          <p:spPr bwMode="auto">
            <a:xfrm>
              <a:off x="5390" y="457"/>
              <a:ext cx="171" cy="1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8" descr="whiteMUOS copy"/>
            <p:cNvPicPr>
              <a:picLocks noChangeAspect="1" noChangeArrowheads="1"/>
            </p:cNvPicPr>
            <p:nvPr/>
          </p:nvPicPr>
          <p:blipFill>
            <a:blip r:embed="rId3" cstate="print"/>
            <a:srcRect t="74684" r="68953"/>
            <a:stretch>
              <a:fillRect/>
            </a:stretch>
          </p:blipFill>
          <p:spPr bwMode="auto">
            <a:xfrm>
              <a:off x="5297" y="475"/>
              <a:ext cx="258" cy="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67D26D-ED1B-47FB-8399-0274F88E03DF}"/>
              </a:ext>
            </a:extLst>
          </p:cNvPr>
          <p:cNvSpPr txBox="1">
            <a:spLocks/>
          </p:cNvSpPr>
          <p:nvPr/>
        </p:nvSpPr>
        <p:spPr>
          <a:xfrm>
            <a:off x="285750" y="5804421"/>
            <a:ext cx="8686800" cy="3651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lnSpc>
                <a:spcPts val="2000"/>
              </a:lnSpc>
              <a:spcBef>
                <a:spcPts val="900"/>
              </a:spcBef>
              <a:buFont typeface="Arial"/>
              <a:buNone/>
              <a:defRPr sz="16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1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648471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en-US" dirty="0"/>
              <a:t>3</a:t>
            </a:r>
            <a:r>
              <a:rPr lang="en-US" dirty="0" smtClean="0"/>
              <a:t> – non-typical feature SIC 1008586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5410200" cy="3429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smtClean="0"/>
              <a:t>Steps taken to develop Critical Path for 1008586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Add dependency links directly between stories</a:t>
            </a:r>
          </a:p>
          <a:p>
            <a:pPr lvl="1"/>
            <a:r>
              <a:rPr lang="en-US" sz="1100" dirty="0" smtClean="0"/>
              <a:t>This quickly became onerous, especially for multipart stories and was thus abandoned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Create “milestone” tasks to allow grouping of tasks, e.g. 6 author stories feeding 1 dry-run story</a:t>
            </a:r>
          </a:p>
          <a:p>
            <a:pPr lvl="1"/>
            <a:r>
              <a:rPr lang="en-US" sz="1100" dirty="0" smtClean="0"/>
              <a:t>This was even worse since it required many additional links to be created</a:t>
            </a:r>
          </a:p>
          <a:p>
            <a:pPr lvl="1"/>
            <a:r>
              <a:rPr lang="en-US" sz="1100" dirty="0" smtClean="0"/>
              <a:t>New tasks were artificial, making it more difficult to keep things straight</a:t>
            </a:r>
          </a:p>
          <a:p>
            <a:pPr lvl="1"/>
            <a:r>
              <a:rPr lang="en-US" sz="1100" dirty="0" smtClean="0"/>
              <a:t>Also abandoned as it was obvious the approach was too burdensome for the FO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Use MS Project to identify the critical path, with the intent to only put those dependency links in RTC</a:t>
            </a:r>
            <a:endParaRPr lang="en-US" sz="1100" dirty="0"/>
          </a:p>
          <a:p>
            <a:pPr lvl="1"/>
            <a:r>
              <a:rPr lang="en-US" sz="1100" dirty="0" smtClean="0"/>
              <a:t>Since Project is designed to manage dependencies and calculate critical paths, perhaps it is the best tool for this task.</a:t>
            </a:r>
            <a:endParaRPr lang="en-US" sz="700" dirty="0" smtClean="0"/>
          </a:p>
          <a:p>
            <a:pPr lvl="1"/>
            <a:endParaRPr lang="en-US" sz="1100" dirty="0" smtClean="0"/>
          </a:p>
          <a:p>
            <a:pPr lvl="1"/>
            <a:endParaRPr lang="en-US" sz="1100" dirty="0" smtClean="0"/>
          </a:p>
          <a:p>
            <a:pPr marL="398463" lvl="1" indent="0">
              <a:buNone/>
            </a:pPr>
            <a:endParaRPr lang="en-US" sz="1100" dirty="0" smtClean="0"/>
          </a:p>
          <a:p>
            <a:pPr lvl="1"/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838200"/>
            <a:ext cx="2136202" cy="3041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" y="4499666"/>
            <a:ext cx="4563533" cy="1977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129790"/>
            <a:ext cx="3733800" cy="22249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64768" y="28956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original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58674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Step 1.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0037" y="449440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Step 2.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2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en-US" dirty="0"/>
              <a:t>3</a:t>
            </a:r>
            <a:r>
              <a:rPr lang="en-US" dirty="0" smtClean="0"/>
              <a:t> – non-typical feature SIC 1008586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5410200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6699FF"/>
                </a:solidFill>
              </a:rPr>
              <a:t>Microsoft Project Attempt 1</a:t>
            </a:r>
            <a:endParaRPr lang="en-US" sz="1400" dirty="0">
              <a:solidFill>
                <a:srgbClr val="6699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682481" cy="46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8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en-US" dirty="0"/>
              <a:t>3</a:t>
            </a:r>
            <a:r>
              <a:rPr lang="en-US" dirty="0" smtClean="0"/>
              <a:t> – non-typical feature SIC 1008586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534400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6699FF"/>
                </a:solidFill>
              </a:rPr>
              <a:t>Microsoft Project Attempt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Resource assignments made by team during PI and Sprint </a:t>
            </a:r>
            <a:r>
              <a:rPr lang="en-US" sz="1600" dirty="0" smtClean="0"/>
              <a:t>Planning</a:t>
            </a:r>
            <a:endParaRPr lang="en-US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Dependencies between stories </a:t>
            </a:r>
            <a:r>
              <a:rPr lang="en-US" sz="1600" dirty="0" smtClean="0"/>
              <a:t>based </a:t>
            </a:r>
            <a:r>
              <a:rPr lang="en-US" sz="1600" dirty="0" smtClean="0"/>
              <a:t>on resource availability</a:t>
            </a:r>
            <a:endParaRPr lang="en-US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Dependencies between Sprints not indicated; Sprint boundaries produce slack—no real critical path for Feature.</a:t>
            </a:r>
            <a:endParaRPr lang="en-US" sz="1200" dirty="0" smtClean="0"/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marL="398463" lvl="1" indent="0">
              <a:buNone/>
            </a:pPr>
            <a:endParaRPr lang="en-US" sz="1200" dirty="0" smtClean="0"/>
          </a:p>
          <a:p>
            <a:pPr lvl="1"/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" y="2743200"/>
            <a:ext cx="8534400" cy="271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3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en-US" dirty="0"/>
              <a:t>3</a:t>
            </a:r>
            <a:r>
              <a:rPr lang="en-US" dirty="0" smtClean="0"/>
              <a:t> – non-typical feature SIC 1008586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5410200" cy="3048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200" dirty="0" smtClean="0">
                <a:solidFill>
                  <a:srgbClr val="6699FF"/>
                </a:solidFill>
              </a:rPr>
              <a:t>Microsoft Project Attempt 2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7" y="1236134"/>
            <a:ext cx="8843833" cy="441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4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en-US" dirty="0"/>
              <a:t>3</a:t>
            </a:r>
            <a:r>
              <a:rPr lang="en-US" dirty="0" smtClean="0"/>
              <a:t> – non-typical feature SIC 1008586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7696200" cy="1634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6699FF"/>
                </a:solidFill>
              </a:rPr>
              <a:t>Microsoft Project Attempt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Logical dependencies added between stories crossing Sprint Boundaries</a:t>
            </a:r>
            <a:endParaRPr lang="en-US" sz="12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Forcing fixed start times for each Sprint prevents Project from calculating critical path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548462"/>
            <a:ext cx="8967388" cy="273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4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en-US" dirty="0"/>
              <a:t>3</a:t>
            </a:r>
            <a:r>
              <a:rPr lang="en-US" dirty="0" smtClean="0"/>
              <a:t> – non-typical feature SIC 1008586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5410200" cy="38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6699FF"/>
                </a:solidFill>
              </a:rPr>
              <a:t>Microsoft Project Attempt 3</a:t>
            </a:r>
            <a:endParaRPr lang="en-US" sz="1400" dirty="0" smtClean="0">
              <a:solidFill>
                <a:srgbClr val="6699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2" y="1329268"/>
            <a:ext cx="8944253" cy="341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en-US" dirty="0"/>
              <a:t>3</a:t>
            </a:r>
            <a:r>
              <a:rPr lang="en-US" dirty="0" smtClean="0"/>
              <a:t> – non-typical feature SIC 1008586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5344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6699FF"/>
                </a:solidFill>
              </a:rPr>
              <a:t>Microsoft Project Attempt 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Removed all artificial constraints of Sprints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MS Project now calculates the critical path based on the dependencies (resource availability.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Since the order the procedures are written, and who can write them, is arbitrary, the critical path does not help manage the features.   In real life the FO and team </a:t>
            </a:r>
            <a:r>
              <a:rPr lang="en-US" sz="1600" dirty="0" smtClean="0"/>
              <a:t>adjusts </a:t>
            </a:r>
            <a:r>
              <a:rPr lang="en-US" sz="1600" dirty="0" smtClean="0"/>
              <a:t>and </a:t>
            </a:r>
            <a:r>
              <a:rPr lang="en-US" sz="1600" dirty="0" err="1" smtClean="0"/>
              <a:t>replans</a:t>
            </a:r>
            <a:r>
              <a:rPr lang="en-US" sz="1600" dirty="0" smtClean="0"/>
              <a:t> </a:t>
            </a:r>
            <a:r>
              <a:rPr lang="en-US" sz="1600" dirty="0" smtClean="0"/>
              <a:t>as needed during the sprint.</a:t>
            </a:r>
            <a:endParaRPr lang="en-US" sz="1200" dirty="0" smtClean="0"/>
          </a:p>
          <a:p>
            <a:pPr lvl="1"/>
            <a:endParaRPr lang="en-US" sz="1200" dirty="0" smtClean="0"/>
          </a:p>
          <a:p>
            <a:pPr marL="398463" lvl="1" indent="0">
              <a:buNone/>
            </a:pPr>
            <a:endParaRPr lang="en-US" sz="1200" dirty="0" smtClean="0"/>
          </a:p>
          <a:p>
            <a:pPr lvl="1"/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00400"/>
            <a:ext cx="8736764" cy="31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1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Conclusion</a:t>
            </a:r>
            <a:r>
              <a:rPr lang="en-US" dirty="0" smtClean="0"/>
              <a:t>: Defining Critical Path for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29733"/>
            <a:ext cx="8534399" cy="506146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b="1" dirty="0" smtClean="0"/>
              <a:t>Using automated tools to create critical path documents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sz="1300" b="1" dirty="0" smtClean="0"/>
              <a:t>This effort started out to try and help over worked Feature Owners by creating a tool that generates the document for them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sz="1300" b="1" dirty="0" smtClean="0"/>
              <a:t>The MUOS Program would benefit by having all Features documented the same way.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sz="1300" b="1" dirty="0" smtClean="0"/>
              <a:t>What was learned is that the hard part is analyzing which Stories make up the Critical Path.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 smtClean="0"/>
              <a:t>Many MUOS Features do lend themselves well for Critical Path Analysis.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 smtClean="0"/>
              <a:t>Sprints create natural slack that by definition take all the stories off the critical path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sz="1300" b="1" dirty="0" smtClean="0"/>
              <a:t>In general a Story slipping won’t cause the Feature to slip.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sz="1300" b="1" dirty="0" smtClean="0"/>
              <a:t>Naturally, things like demos in the last Sprint can cause the Feature to slip, but everyone already knows that.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00" b="1" dirty="0" smtClean="0"/>
              <a:t>Agile is has benefits but it does not produce the fastest schedule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n-US" sz="1300" b="1" dirty="0" smtClean="0"/>
              <a:t> </a:t>
            </a: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</a:rPr>
              <a:t>schedule with no sprints actually finishes the Feature </a:t>
            </a:r>
            <a:r>
              <a:rPr lang="en-US" sz="1300" b="1" u="sng" dirty="0" smtClean="0">
                <a:solidFill>
                  <a:schemeClr val="accent6">
                    <a:lumMod val="75000"/>
                  </a:schemeClr>
                </a:solidFill>
              </a:rPr>
              <a:t>one month sooner</a:t>
            </a: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300" b="1" dirty="0" smtClean="0"/>
              <a:t>than as planned for PI 15 In </a:t>
            </a:r>
            <a:r>
              <a:rPr lang="en-US" sz="1300" b="1" dirty="0" smtClean="0"/>
              <a:t>Progress, because the white space in the Sprints is eliminated.</a:t>
            </a:r>
            <a:endParaRPr lang="en-US" sz="13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700" b="1" dirty="0" smtClean="0"/>
              <a:t>A web search only yielded reasons not to use Critical Path in the context of Agile.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r>
              <a:rPr lang="en-US" sz="1300" b="1" dirty="0" smtClean="0"/>
              <a:t>It might make sense at the Epic Level between Features, but not at the Feature level between Stories/Sprints.</a:t>
            </a:r>
          </a:p>
          <a:p>
            <a:pPr marL="0" indent="0">
              <a:buNone/>
            </a:pPr>
            <a:r>
              <a:rPr lang="en-US" sz="1300" b="1" i="1" dirty="0" smtClean="0">
                <a:solidFill>
                  <a:srgbClr val="6699FF"/>
                </a:solidFill>
              </a:rPr>
              <a:t>“[</a:t>
            </a:r>
            <a:r>
              <a:rPr lang="en-US" sz="1300" b="1" i="1" dirty="0">
                <a:solidFill>
                  <a:srgbClr val="6699FF"/>
                </a:solidFill>
              </a:rPr>
              <a:t>The Critical Path] does need to be considered by the team but this can be very informal and usually without even using words like "critical path." It happens naturally during a team's iteration planning meetings and daily standups when they ask themselves questions about how they're going to finish the planned </a:t>
            </a:r>
            <a:r>
              <a:rPr lang="en-US" sz="1300" b="1" i="1" dirty="0" smtClean="0">
                <a:solidFill>
                  <a:srgbClr val="6699FF"/>
                </a:solidFill>
              </a:rPr>
              <a:t>work.”</a:t>
            </a:r>
            <a:r>
              <a:rPr lang="en-US" sz="1300" b="1" i="1" baseline="30000" dirty="0" smtClean="0">
                <a:solidFill>
                  <a:srgbClr val="6699FF"/>
                </a:solidFill>
              </a:rPr>
              <a:t>1</a:t>
            </a:r>
          </a:p>
          <a:p>
            <a:pPr marL="682625" lvl="1" indent="-342900">
              <a:buFont typeface="Arial" panose="020B0604020202020204" pitchFamily="34" charset="0"/>
              <a:buChar char="•"/>
            </a:pPr>
            <a:endParaRPr lang="en-US" sz="1200" b="1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90333" y="6019800"/>
            <a:ext cx="5748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https://www.mountaingoatsoftware.com/blog/the-critical-path-on-agile-projects</a:t>
            </a:r>
          </a:p>
        </p:txBody>
      </p:sp>
    </p:spTree>
    <p:extLst>
      <p:ext uri="{BB962C8B-B14F-4D97-AF65-F5344CB8AC3E}">
        <p14:creationId xmlns:p14="http://schemas.microsoft.com/office/powerpoint/2010/main" val="570746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and Appendix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534399" cy="2209800"/>
          </a:xfrm>
        </p:spPr>
        <p:txBody>
          <a:bodyPr>
            <a:normAutofit/>
          </a:bodyPr>
          <a:lstStyle/>
          <a:p>
            <a:pPr marL="339725" lvl="1" indent="0">
              <a:buNone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The following Backup pages show the calculated Critical Path based on the dependency links of each Feature as of EA 15.4.  They are provided for reference and amusement only.</a:t>
            </a:r>
          </a:p>
          <a:p>
            <a:pPr marL="339725" lvl="1" indent="0">
              <a:buNone/>
            </a:pP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39725" lvl="1" indent="0">
              <a:buNone/>
            </a:pPr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The last page of the presentation contains the source code used for generating the graphs.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0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smtClean="0"/>
              <a:t>Auto-generated Dependency Graphs for PI 15 Features - </a:t>
            </a:r>
            <a:r>
              <a:rPr lang="en-US" sz="1400" dirty="0" err="1" smtClean="0"/>
              <a:t>Alicorn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4341755" cy="274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117" y="1216269"/>
            <a:ext cx="361348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Path Requirement for Feature Owners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1999"/>
            <a:ext cx="8686800" cy="2133601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The role of Feature Owner (FO) was rolled out for PI 14.  One of the responsibilities for the FO is to create a Critical Path (CP) for the feature, and attach it to the feature’s work item by the end of Sprint 1.</a:t>
            </a:r>
          </a:p>
          <a:p>
            <a:pPr lvl="1"/>
            <a:r>
              <a:rPr lang="en-US" dirty="0" smtClean="0"/>
              <a:t>From the Training (page 11):</a:t>
            </a:r>
          </a:p>
          <a:p>
            <a:pPr lvl="2"/>
            <a:r>
              <a:rPr lang="en-US" dirty="0"/>
              <a:t>Critical Path is the minimum amount of time needed for the feature to </a:t>
            </a:r>
            <a:r>
              <a:rPr lang="en-US" dirty="0" smtClean="0"/>
              <a:t>complete</a:t>
            </a:r>
            <a:endParaRPr lang="en-US" dirty="0"/>
          </a:p>
          <a:p>
            <a:pPr lvl="2"/>
            <a:r>
              <a:rPr lang="en-US" dirty="0"/>
              <a:t>It identifies the stories/tasks that make up that minimum </a:t>
            </a:r>
            <a:r>
              <a:rPr lang="en-US" dirty="0" smtClean="0"/>
              <a:t>time</a:t>
            </a:r>
          </a:p>
          <a:p>
            <a:pPr lvl="2"/>
            <a:r>
              <a:rPr lang="en-US" dirty="0"/>
              <a:t>All critical path items should be covered in Stories or tasks</a:t>
            </a:r>
          </a:p>
          <a:p>
            <a:pPr lvl="2"/>
            <a:r>
              <a:rPr lang="en-US" dirty="0"/>
              <a:t>Set dependencies in RTC, but Critical Path must be tracked outside of RTC as RTC doesn’t track Critical Path.  (MS Project, Excel, Word</a:t>
            </a:r>
            <a:r>
              <a:rPr lang="en-US" dirty="0" smtClean="0"/>
              <a:t>,…)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48000"/>
            <a:ext cx="4246146" cy="26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13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742271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- </a:t>
            </a:r>
            <a:r>
              <a:rPr lang="en-US" sz="1400" dirty="0" err="1"/>
              <a:t>Alicorn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58085"/>
            <a:ext cx="4343400" cy="24597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28" y="1158957"/>
            <a:ext cx="3551573" cy="25069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4114800"/>
            <a:ext cx="5181600" cy="184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14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- </a:t>
            </a:r>
            <a:r>
              <a:rPr lang="en-US" sz="1400" dirty="0" err="1"/>
              <a:t>Alicorn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374" y="1295398"/>
            <a:ext cx="3356008" cy="19812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295398"/>
            <a:ext cx="4341752" cy="220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30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- </a:t>
            </a:r>
            <a:r>
              <a:rPr lang="en-US" sz="1400" dirty="0" smtClean="0"/>
              <a:t>Cyber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61" y="1261531"/>
            <a:ext cx="8509000" cy="1791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352800"/>
            <a:ext cx="4122523" cy="21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95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- </a:t>
            </a:r>
            <a:r>
              <a:rPr lang="en-US" sz="1400" dirty="0" smtClean="0"/>
              <a:t>Cyber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61531"/>
            <a:ext cx="3556729" cy="2953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971800"/>
            <a:ext cx="4597400" cy="289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96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- </a:t>
            </a:r>
            <a:r>
              <a:rPr lang="en-US" sz="1400" dirty="0" smtClean="0"/>
              <a:t>Falcons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89507"/>
            <a:ext cx="4195077" cy="2895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51599"/>
            <a:ext cx="4400614" cy="1567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379" y="1476181"/>
            <a:ext cx="3584222" cy="14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15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- </a:t>
            </a:r>
            <a:r>
              <a:rPr lang="en-US" sz="1400" dirty="0" smtClean="0"/>
              <a:t>Falcons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133" y="3006995"/>
            <a:ext cx="4725538" cy="1788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66" y="4986865"/>
            <a:ext cx="5172905" cy="14468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176867"/>
            <a:ext cx="6520471" cy="16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15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- </a:t>
            </a:r>
            <a:r>
              <a:rPr lang="en-US" sz="1400" dirty="0" smtClean="0"/>
              <a:t>Labradors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398"/>
            <a:ext cx="3543291" cy="3462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43000"/>
            <a:ext cx="3029369" cy="541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84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- </a:t>
            </a:r>
            <a:r>
              <a:rPr lang="en-US" sz="1400" dirty="0" smtClean="0"/>
              <a:t>Labradors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7" y="1295398"/>
            <a:ext cx="5209690" cy="21336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581400"/>
            <a:ext cx="833016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012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Magic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40154"/>
            <a:ext cx="4343400" cy="544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07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Magic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134533"/>
            <a:ext cx="7061200" cy="52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95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Path Requirement for Feature Owners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318" y="609600"/>
            <a:ext cx="8077201" cy="5410201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1500" dirty="0" smtClean="0"/>
              <a:t>From the Training (page 12), Best Practices:</a:t>
            </a:r>
          </a:p>
          <a:p>
            <a:pPr lvl="2"/>
            <a:r>
              <a:rPr lang="en-US" sz="1300" dirty="0"/>
              <a:t>List all the milestones required to complete feature </a:t>
            </a:r>
          </a:p>
          <a:p>
            <a:pPr lvl="2"/>
            <a:r>
              <a:rPr lang="en-US" sz="1300" dirty="0"/>
              <a:t>“Critical” milestones have deadlines directly impacting feature timeline (i.e. if it slips, the final delivery, demo, etc. is at risk of slipping).</a:t>
            </a:r>
          </a:p>
          <a:p>
            <a:pPr lvl="2"/>
            <a:r>
              <a:rPr lang="en-US" sz="1300" dirty="0"/>
              <a:t>Check that your critical path makes logical sense</a:t>
            </a:r>
          </a:p>
          <a:p>
            <a:pPr lvl="2"/>
            <a:r>
              <a:rPr lang="en-US" sz="1300" dirty="0"/>
              <a:t>List dates and sprint #s</a:t>
            </a:r>
          </a:p>
          <a:p>
            <a:pPr lvl="2"/>
            <a:r>
              <a:rPr lang="en-US" sz="1300" dirty="0"/>
              <a:t>Many milestones are mid-sprint.</a:t>
            </a:r>
          </a:p>
          <a:p>
            <a:pPr lvl="2"/>
            <a:r>
              <a:rPr lang="en-US" sz="1300" dirty="0"/>
              <a:t>Understand the schedule slack in your critical path</a:t>
            </a:r>
          </a:p>
          <a:p>
            <a:pPr lvl="2"/>
            <a:r>
              <a:rPr lang="en-US" sz="1300" dirty="0"/>
              <a:t>The flexibility/margin within your critical path</a:t>
            </a:r>
          </a:p>
          <a:p>
            <a:pPr lvl="2"/>
            <a:r>
              <a:rPr lang="en-US" sz="1300" dirty="0"/>
              <a:t>Risks should be identified for critical path items</a:t>
            </a:r>
          </a:p>
          <a:p>
            <a:pPr lvl="2"/>
            <a:r>
              <a:rPr lang="en-US" sz="1300" dirty="0"/>
              <a:t>Critical path progress should be discussed with team and stakeholders often</a:t>
            </a:r>
          </a:p>
          <a:p>
            <a:pPr lvl="2"/>
            <a:r>
              <a:rPr lang="en-US" sz="1300" dirty="0"/>
              <a:t>Typically Critical Path is not necessary for LOE Features</a:t>
            </a:r>
          </a:p>
          <a:p>
            <a:pPr lvl="2"/>
            <a:r>
              <a:rPr lang="en-US" sz="1300" dirty="0"/>
              <a:t>Attach the Critical Path document as an attachment to the Feature.  Include ‘Critical Path’ in the file name as the Audit checks for this. </a:t>
            </a:r>
            <a:endParaRPr lang="en-US" sz="1300" dirty="0" smtClean="0"/>
          </a:p>
          <a:p>
            <a:pPr lvl="2"/>
            <a:endParaRPr lang="en-US" sz="1300" dirty="0"/>
          </a:p>
          <a:p>
            <a:pPr lvl="1"/>
            <a:r>
              <a:rPr lang="en-US" sz="1500" dirty="0" smtClean="0"/>
              <a:t>This retrospective was based on the idea that… </a:t>
            </a:r>
          </a:p>
          <a:p>
            <a:pPr marL="746125" lvl="2" indent="0">
              <a:buNone/>
            </a:pPr>
            <a:r>
              <a:rPr lang="en-US" sz="1300" dirty="0" smtClean="0"/>
              <a:t>If the dependency relationships between stories are in RTC, along with…</a:t>
            </a:r>
          </a:p>
          <a:p>
            <a:pPr marL="746125" lvl="2" indent="0">
              <a:buNone/>
            </a:pPr>
            <a:r>
              <a:rPr lang="en-US" sz="1300" dirty="0" smtClean="0"/>
              <a:t>the duration (story points), should allow us …</a:t>
            </a:r>
          </a:p>
          <a:p>
            <a:pPr marL="746125" lvl="2" indent="0">
              <a:buNone/>
            </a:pPr>
            <a:r>
              <a:rPr lang="en-US" sz="1300" dirty="0" smtClean="0"/>
              <a:t>to </a:t>
            </a:r>
            <a:r>
              <a:rPr lang="en-US" sz="1300" u="sng" dirty="0" smtClean="0"/>
              <a:t>automate</a:t>
            </a:r>
            <a:r>
              <a:rPr lang="en-US" sz="1300" dirty="0" smtClean="0"/>
              <a:t> the generation of Critical Path charts for all features.</a:t>
            </a:r>
          </a:p>
          <a:p>
            <a:pPr lvl="2"/>
            <a:endParaRPr lang="en-US" sz="1300" dirty="0"/>
          </a:p>
          <a:p>
            <a:pPr lvl="1"/>
            <a:r>
              <a:rPr lang="en-US" sz="1500" dirty="0" smtClean="0"/>
              <a:t>The benefits of this would be:</a:t>
            </a:r>
          </a:p>
          <a:p>
            <a:pPr lvl="2"/>
            <a:r>
              <a:rPr lang="en-US" sz="1300" dirty="0" smtClean="0"/>
              <a:t>Less burden on the Feature Owners,</a:t>
            </a:r>
          </a:p>
          <a:p>
            <a:pPr lvl="2"/>
            <a:r>
              <a:rPr lang="en-US" sz="1300" dirty="0"/>
              <a:t>a</a:t>
            </a:r>
            <a:r>
              <a:rPr lang="en-US" sz="1300" dirty="0" smtClean="0"/>
              <a:t> consistent format for all Critical Path Documents, and possibly</a:t>
            </a:r>
          </a:p>
          <a:p>
            <a:pPr lvl="2"/>
            <a:r>
              <a:rPr lang="en-US" sz="1300" dirty="0" smtClean="0"/>
              <a:t>a tool that could be used at the Epic level to show CP across Features.</a:t>
            </a:r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78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Magic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2" y="1684867"/>
            <a:ext cx="4441257" cy="3352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023220"/>
            <a:ext cx="2872961" cy="512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39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Magic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295398"/>
            <a:ext cx="7718128" cy="25146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191000"/>
            <a:ext cx="7412183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02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Octopi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90622"/>
            <a:ext cx="4945836" cy="23092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21" y="1190948"/>
            <a:ext cx="4502046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22838"/>
            <a:ext cx="4191000" cy="17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53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Magic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4" y="1202724"/>
            <a:ext cx="6757262" cy="1921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4" y="3286770"/>
            <a:ext cx="4867653" cy="13614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08" y="3295237"/>
            <a:ext cx="3556992" cy="11856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867" y="4876800"/>
            <a:ext cx="408758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0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Magic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133285"/>
            <a:ext cx="6969708" cy="10943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4633917"/>
            <a:ext cx="4521805" cy="1264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8" y="2522683"/>
            <a:ext cx="8918933" cy="18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00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Magic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24" y="3838951"/>
            <a:ext cx="3976063" cy="2561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85862"/>
            <a:ext cx="6251724" cy="25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37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Okapi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47" y="1143000"/>
            <a:ext cx="6029848" cy="543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1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Okapi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685800"/>
            <a:ext cx="2893791" cy="56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37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Okapi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03864"/>
            <a:ext cx="8256284" cy="410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19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Okapi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905000"/>
            <a:ext cx="3842632" cy="41245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7800"/>
            <a:ext cx="451315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a Directed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729733"/>
            <a:ext cx="5562600" cy="3232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Digraphs</a:t>
            </a:r>
            <a:r>
              <a:rPr lang="en-US" b="1" dirty="0"/>
              <a:t>.</a:t>
            </a:r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i="1" dirty="0"/>
              <a:t>directed graph</a:t>
            </a:r>
            <a:r>
              <a:rPr lang="en-US" dirty="0"/>
              <a:t> (or </a:t>
            </a:r>
            <a:r>
              <a:rPr lang="en-US" i="1" dirty="0"/>
              <a:t>digraph</a:t>
            </a:r>
            <a:r>
              <a:rPr lang="en-US" dirty="0"/>
              <a:t>) is a set of </a:t>
            </a:r>
            <a:r>
              <a:rPr lang="en-US" i="1" dirty="0"/>
              <a:t>vertices</a:t>
            </a:r>
            <a:r>
              <a:rPr lang="en-US" dirty="0"/>
              <a:t> and a collection of </a:t>
            </a:r>
            <a:r>
              <a:rPr lang="en-US" i="1" dirty="0"/>
              <a:t>directed edges</a:t>
            </a:r>
            <a:r>
              <a:rPr lang="en-US" dirty="0"/>
              <a:t> that each connects an ordered pair of vertices. </a:t>
            </a:r>
            <a:r>
              <a:rPr lang="en-US" sz="1050" dirty="0">
                <a:solidFill>
                  <a:srgbClr val="0070C0"/>
                </a:solidFill>
                <a:hlinkClick r:id="rId2"/>
              </a:rPr>
              <a:t>https://algs4.cs.princeton.edu/42digraph</a:t>
            </a:r>
            <a:r>
              <a:rPr lang="en-US" sz="1050" dirty="0" smtClean="0">
                <a:solidFill>
                  <a:srgbClr val="0070C0"/>
                </a:solidFill>
                <a:hlinkClick r:id="rId2"/>
              </a:rPr>
              <a:t>/</a:t>
            </a:r>
            <a:endParaRPr lang="en-US" sz="105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Critical Path.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A critical path is determined by identifying the longest stretch of dependent activities and measuring the </a:t>
            </a:r>
            <a:r>
              <a:rPr lang="en-US" dirty="0" smtClean="0"/>
              <a:t>time </a:t>
            </a:r>
            <a:r>
              <a:rPr lang="en-US" dirty="0"/>
              <a:t>required to complete them from start to finish. </a:t>
            </a:r>
            <a:r>
              <a:rPr lang="en-US" sz="1050" dirty="0">
                <a:solidFill>
                  <a:srgbClr val="0070C0"/>
                </a:solidFill>
              </a:rPr>
              <a:t>https://en.wikipedia.org/wiki/Critical_path_method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253" y="838199"/>
            <a:ext cx="1845947" cy="12954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42" y="2499733"/>
            <a:ext cx="2189717" cy="13166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61" y="4328533"/>
            <a:ext cx="2890616" cy="1371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4328533"/>
            <a:ext cx="2723791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78358" y="5176913"/>
            <a:ext cx="1604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RTC Dependency</a:t>
            </a:r>
          </a:p>
          <a:p>
            <a:pPr algn="ctr"/>
            <a:r>
              <a:rPr lang="en-US" sz="1400" dirty="0" smtClean="0">
                <a:solidFill>
                  <a:srgbClr val="0070C0"/>
                </a:solidFill>
              </a:rPr>
              <a:t>Links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37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Okapi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1177634"/>
            <a:ext cx="8648402" cy="24799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3886200"/>
            <a:ext cx="8485143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39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Roadrunners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295398"/>
            <a:ext cx="5724515" cy="47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62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Systems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295398"/>
            <a:ext cx="599157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5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Systems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941" y="1278465"/>
            <a:ext cx="5682660" cy="51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63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Systems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43400"/>
            <a:ext cx="5791200" cy="1584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7854"/>
            <a:ext cx="3846357" cy="29669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147854"/>
            <a:ext cx="2992718" cy="15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786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Systems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6262"/>
            <a:ext cx="4784819" cy="2331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45" y="3886200"/>
            <a:ext cx="4740184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20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Systems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371600"/>
            <a:ext cx="7757863" cy="205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3743512"/>
            <a:ext cx="8437273" cy="18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97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SIC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3" y="1828800"/>
            <a:ext cx="4036484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590486"/>
            <a:ext cx="4443314" cy="4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21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SIC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191000"/>
            <a:ext cx="259325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95398"/>
            <a:ext cx="3746810" cy="5334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345906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0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SIC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4" y="1828800"/>
            <a:ext cx="886261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6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RTC Critical Path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847" y="689138"/>
            <a:ext cx="5141656" cy="1596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The criticalpath.py Python script: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Parses the input Excel spreadsheets to get the feature and story data, including the blocks links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For each feature:</a:t>
            </a:r>
          </a:p>
          <a:p>
            <a:pPr lvl="1">
              <a:spcBef>
                <a:spcPts val="0"/>
              </a:spcBef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creates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.dot directed graph file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Invokes dot.exe to generate a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png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bitmap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896110" y="2326424"/>
            <a:ext cx="7351780" cy="3617176"/>
            <a:chOff x="896110" y="2326424"/>
            <a:chExt cx="7351780" cy="36171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334" y="3173030"/>
              <a:ext cx="661476" cy="6614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410" y="4278385"/>
              <a:ext cx="952045" cy="95204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387" y="4671717"/>
              <a:ext cx="760603" cy="76060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0610" y="3338799"/>
              <a:ext cx="874133" cy="85732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377" y="4824117"/>
              <a:ext cx="761999" cy="761999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2219142" y="3131681"/>
              <a:ext cx="688401" cy="422349"/>
            </a:xfrm>
            <a:prstGeom prst="straightConnector1">
              <a:avLst/>
            </a:prstGeom>
            <a:solidFill>
              <a:schemeClr val="bg1"/>
            </a:solidFill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219142" y="4015821"/>
              <a:ext cx="688401" cy="483633"/>
            </a:xfrm>
            <a:prstGeom prst="straightConnector1">
              <a:avLst/>
            </a:prstGeom>
            <a:solidFill>
              <a:schemeClr val="bg1"/>
            </a:solidFill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3781676" y="3880009"/>
              <a:ext cx="903824" cy="23039"/>
            </a:xfrm>
            <a:prstGeom prst="straightConnector1">
              <a:avLst/>
            </a:prstGeom>
            <a:solidFill>
              <a:schemeClr val="bg1"/>
            </a:solidFill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499376" y="5181601"/>
              <a:ext cx="1267011" cy="23039"/>
            </a:xfrm>
            <a:prstGeom prst="straightConnector1">
              <a:avLst/>
            </a:prstGeom>
            <a:solidFill>
              <a:schemeClr val="bg1"/>
            </a:solidFill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787" y="4824117"/>
              <a:ext cx="760603" cy="76060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187" y="4976517"/>
              <a:ext cx="760603" cy="760603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5118377" y="4245411"/>
              <a:ext cx="0" cy="508087"/>
            </a:xfrm>
            <a:prstGeom prst="straightConnector1">
              <a:avLst/>
            </a:prstGeom>
            <a:solidFill>
              <a:schemeClr val="bg1"/>
            </a:solidFill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endCxn id="18" idx="1"/>
            </p:cNvCxnSpPr>
            <p:nvPr/>
          </p:nvCxnSpPr>
          <p:spPr>
            <a:xfrm>
              <a:off x="3297275" y="4266741"/>
              <a:ext cx="1440102" cy="938376"/>
            </a:xfrm>
            <a:prstGeom prst="bentConnector3">
              <a:avLst>
                <a:gd name="adj1" fmla="val 615"/>
              </a:avLst>
            </a:prstGeom>
            <a:solidFill>
              <a:schemeClr val="bg1"/>
            </a:solidFill>
            <a:ln>
              <a:prstDash val="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96110" y="2326424"/>
              <a:ext cx="185659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CustomerReport.xlsx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3547" y="5322218"/>
              <a:ext cx="286328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PI_XX_Feature_Ranked</a:t>
              </a:r>
              <a:r>
                <a:rPr lang="en-US" sz="1400" dirty="0"/>
                <a:t>_</a:t>
              </a:r>
              <a:r>
                <a:rPr lang="en-US" sz="1400" dirty="0" smtClean="0"/>
                <a:t>List.xlsx</a:t>
              </a:r>
              <a:endParaRPr lang="en-US" sz="1400" dirty="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410" y="2601985"/>
              <a:ext cx="952045" cy="95204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3734" y="3325430"/>
              <a:ext cx="661476" cy="6614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34" y="3477830"/>
              <a:ext cx="661476" cy="66147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7" name="TextBox 46"/>
            <p:cNvSpPr txBox="1"/>
            <p:nvPr/>
          </p:nvSpPr>
          <p:spPr>
            <a:xfrm>
              <a:off x="4069973" y="2614791"/>
              <a:ext cx="174695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Team – xxxxxxx.dot</a:t>
              </a:r>
              <a:endParaRPr lang="en-US" sz="1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51244" y="4210783"/>
              <a:ext cx="17966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Team – xxxxxxx.png</a:t>
              </a:r>
              <a:endParaRPr 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87917" y="2954015"/>
              <a:ext cx="12795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criticalpath.py</a:t>
              </a:r>
              <a:endParaRPr lang="en-US" sz="1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743734" y="5635823"/>
              <a:ext cx="77136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dot.exe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910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TOFF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4910"/>
            <a:ext cx="8077200" cy="20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0" y="3912687"/>
            <a:ext cx="8079600" cy="15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01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Tools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962400"/>
            <a:ext cx="4040424" cy="1490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929155"/>
            <a:ext cx="2911977" cy="14380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31531"/>
            <a:ext cx="2803102" cy="20241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1532"/>
            <a:ext cx="4799384" cy="202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8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Tools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5200"/>
            <a:ext cx="7007393" cy="2209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7" y="1347443"/>
            <a:ext cx="6613635" cy="198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16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Tools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9" y="1752600"/>
            <a:ext cx="846473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1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WWTS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1573553"/>
            <a:ext cx="3569294" cy="3894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4567823" cy="33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28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WWTS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13987"/>
            <a:ext cx="7519016" cy="46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682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WWTS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398"/>
            <a:ext cx="7806195" cy="44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40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WWTS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880221"/>
            <a:ext cx="4620006" cy="23023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62" y="1565086"/>
            <a:ext cx="3198988" cy="40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90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WWTS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7" y="1447800"/>
            <a:ext cx="822511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640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Auto-generated Dependency Graphs for PI 15 Features </a:t>
            </a:r>
            <a:r>
              <a:rPr lang="en-US" sz="1400" dirty="0" smtClean="0"/>
              <a:t>– WWTS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590486"/>
            <a:ext cx="8534400" cy="24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4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Gallery of PI 15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42" y="735622"/>
            <a:ext cx="85312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4000" y="761999"/>
            <a:ext cx="8686800" cy="295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accent6">
                    <a:lumMod val="75000"/>
                  </a:schemeClr>
                </a:solidFill>
              </a:rPr>
              <a:t>Source Code for this project</a:t>
            </a:r>
            <a:endParaRPr lang="en-US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556176"/>
              </p:ext>
            </p:extLst>
          </p:nvPr>
        </p:nvGraphicFramePr>
        <p:xfrm>
          <a:off x="1371600" y="2936875"/>
          <a:ext cx="2312413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ackager Shell Object" showAsIcon="1" r:id="rId3" imgW="741600" imgH="439560" progId="Package">
                  <p:embed/>
                </p:oleObj>
              </mc:Choice>
              <mc:Fallback>
                <p:oleObj name="Packager Shell Object" showAsIcon="1" r:id="rId3" imgW="7416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2936875"/>
                        <a:ext cx="2312413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474742"/>
              </p:ext>
            </p:extLst>
          </p:nvPr>
        </p:nvGraphicFramePr>
        <p:xfrm>
          <a:off x="4114800" y="3124200"/>
          <a:ext cx="3503613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Packager Shell Object" showAsIcon="1" r:id="rId5" imgW="709560" imgH="439560" progId="Package">
                  <p:embed/>
                </p:oleObj>
              </mc:Choice>
              <mc:Fallback>
                <p:oleObj name="Packager Shell Object" showAsIcon="1" r:id="rId5" imgW="70956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14800" y="3124200"/>
                        <a:ext cx="3503613" cy="118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3593" y="227245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 3 Script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2272455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Jinja2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18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en-US" dirty="0"/>
              <a:t>1 – Simple 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5" y="685800"/>
            <a:ext cx="6705600" cy="556983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86600" y="1828800"/>
            <a:ext cx="182880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Non-critical dependencies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Critical Path dependencies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The algorithm picks the path with the greatest total Story Points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383497" y="1066800"/>
            <a:ext cx="941103" cy="762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99200" y="928300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Story (story pts)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425267" y="2565400"/>
            <a:ext cx="80433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425267" y="3657600"/>
            <a:ext cx="804333" cy="0"/>
          </a:xfrm>
          <a:prstGeom prst="straightConnector1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80297" y="727502"/>
            <a:ext cx="941104" cy="13129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96000" y="589002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Sprint (total story pts)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 – Complex 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90600"/>
            <a:ext cx="8708652" cy="4331324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6788" y="5304991"/>
            <a:ext cx="8686800" cy="685800"/>
          </a:xfrm>
        </p:spPr>
        <p:txBody>
          <a:bodyPr/>
          <a:lstStyle/>
          <a:p>
            <a:r>
              <a:rPr lang="en-US" dirty="0" smtClean="0"/>
              <a:t>The critical path does not add any real value in managing the feature</a:t>
            </a:r>
          </a:p>
          <a:p>
            <a:pPr lvl="1"/>
            <a:r>
              <a:rPr lang="en-US" dirty="0" smtClean="0"/>
              <a:t>For example, choosing stories to pause to allow swarming on stories that are in trouble</a:t>
            </a:r>
          </a:p>
        </p:txBody>
      </p:sp>
    </p:spTree>
    <p:extLst>
      <p:ext uri="{BB962C8B-B14F-4D97-AF65-F5344CB8AC3E}">
        <p14:creationId xmlns:p14="http://schemas.microsoft.com/office/powerpoint/2010/main" val="502094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</a:t>
            </a:r>
            <a:r>
              <a:rPr lang="en-US" dirty="0"/>
              <a:t>3</a:t>
            </a:r>
            <a:r>
              <a:rPr lang="en-US" dirty="0" smtClean="0"/>
              <a:t> – non-typical feature SIC 1008586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4495800" cy="51054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This feature started in PI 14 (PI 15 In Progress)</a:t>
            </a:r>
          </a:p>
          <a:p>
            <a:r>
              <a:rPr lang="en-US" sz="1600" dirty="0" smtClean="0"/>
              <a:t>Effort consists of writing approximately 18 procedures (approximately as follows)</a:t>
            </a:r>
          </a:p>
          <a:p>
            <a:pPr lvl="1"/>
            <a:r>
              <a:rPr lang="en-US" sz="1200" dirty="0" smtClean="0"/>
              <a:t>Developers write 18 procedures</a:t>
            </a:r>
          </a:p>
          <a:p>
            <a:pPr lvl="1"/>
            <a:r>
              <a:rPr lang="en-US" sz="1200" dirty="0" smtClean="0"/>
              <a:t>Developers dry-runs (3 x 6 procedures)</a:t>
            </a:r>
          </a:p>
          <a:p>
            <a:pPr lvl="1"/>
            <a:r>
              <a:rPr lang="en-US" sz="1200" dirty="0" smtClean="0"/>
              <a:t>Interim demo (9 procedures)</a:t>
            </a:r>
          </a:p>
          <a:p>
            <a:pPr lvl="1"/>
            <a:r>
              <a:rPr lang="en-US" sz="1200" dirty="0" smtClean="0"/>
              <a:t>Final demo (9 procedures)</a:t>
            </a:r>
          </a:p>
          <a:p>
            <a:r>
              <a:rPr lang="en-US" sz="1600" dirty="0" smtClean="0"/>
              <a:t>Many procedures requires multiple stories (part 1, part 2, etc.)</a:t>
            </a:r>
          </a:p>
          <a:p>
            <a:r>
              <a:rPr lang="en-US" sz="1600" dirty="0" smtClean="0"/>
              <a:t>There are also many supporting stories, such as UX, MFR, ILS, PDO</a:t>
            </a:r>
          </a:p>
          <a:p>
            <a:r>
              <a:rPr lang="en-US" sz="1600" dirty="0" smtClean="0"/>
              <a:t>The Feature Owner developed dependencies for the early stories but struggled with determining dependencies for entire feature (especially In-Progress stories).</a:t>
            </a:r>
          </a:p>
          <a:p>
            <a:r>
              <a:rPr lang="en-US" sz="1600" dirty="0" smtClean="0"/>
              <a:t>The Scrum Master offered to help.</a:t>
            </a:r>
          </a:p>
          <a:p>
            <a:pPr lvl="1"/>
            <a:endParaRPr lang="en-US" sz="1200" dirty="0" smtClean="0"/>
          </a:p>
          <a:p>
            <a:pPr lvl="1"/>
            <a:endParaRPr lang="en-US" sz="1200" dirty="0" smtClean="0"/>
          </a:p>
          <a:p>
            <a:pPr marL="398463" lvl="1" indent="0">
              <a:buNone/>
            </a:pPr>
            <a:endParaRPr lang="en-US" sz="1200" dirty="0" smtClean="0"/>
          </a:p>
          <a:p>
            <a:pPr lvl="1"/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838200"/>
            <a:ext cx="3733800" cy="531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Posting xmlns="8b3487c1-04d9-4580-816f-65f73cd6f614">GD Only</Posting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B41D25D924764489E6FFC3F6FE64D1" ma:contentTypeVersion="2" ma:contentTypeDescription="Create a new document." ma:contentTypeScope="" ma:versionID="fa7a0da0b166a7ce23d1c88030c5053b">
  <xsd:schema xmlns:xsd="http://www.w3.org/2001/XMLSchema" xmlns:xs="http://www.w3.org/2001/XMLSchema" xmlns:p="http://schemas.microsoft.com/office/2006/metadata/properties" xmlns:ns2="8b3487c1-04d9-4580-816f-65f73cd6f614" xmlns:ns3="http://schemas.microsoft.com/sharepoint/v4" targetNamespace="http://schemas.microsoft.com/office/2006/metadata/properties" ma:root="true" ma:fieldsID="cae77e289ed6ae3302dadf82c092ac6a" ns2:_="" ns3:_="">
    <xsd:import namespace="8b3487c1-04d9-4580-816f-65f73cd6f614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Posting" minOccurs="0"/>
                <xsd:element ref="ns3:IconOverlay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487c1-04d9-4580-816f-65f73cd6f614" elementFormDefault="qualified">
    <xsd:import namespace="http://schemas.microsoft.com/office/2006/documentManagement/types"/>
    <xsd:import namespace="http://schemas.microsoft.com/office/infopath/2007/PartnerControls"/>
    <xsd:element name="Posting" ma:index="8" nillable="true" ma:displayName="Posting" ma:default="GD Only" ma:description="Where is document posted?" ma:format="Dropdown" ma:internalName="Posting" ma:readOnly="false">
      <xsd:simpleType>
        <xsd:restriction base="dms:Choice">
          <xsd:enumeration value="GD Only"/>
          <xsd:enumeration value="To Post to LM"/>
          <xsd:enumeration value="Posted to LM"/>
        </xsd:restriction>
      </xsd:simpleType>
    </xsd:element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4"/>
    <ds:schemaRef ds:uri="http://purl.org/dc/terms/"/>
    <ds:schemaRef ds:uri="http://schemas.openxmlformats.org/package/2006/metadata/core-properties"/>
    <ds:schemaRef ds:uri="8b3487c1-04d9-4580-816f-65f73cd6f61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AF32EA-A9FE-4FA2-8260-255537975E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3487c1-04d9-4580-816f-65f73cd6f614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36602</TotalTime>
  <Words>1846</Words>
  <Application>Microsoft Office PowerPoint</Application>
  <PresentationFormat>On-screen Show (4:3)</PresentationFormat>
  <Paragraphs>286</Paragraphs>
  <Slides>60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Office Theme</vt:lpstr>
      <vt:lpstr>Packager Shell Object</vt:lpstr>
      <vt:lpstr>Scaled Agile and Critical Path</vt:lpstr>
      <vt:lpstr>Critical Path Requirement for Feature Owners</vt:lpstr>
      <vt:lpstr>Critical Path Requirement for Feature Owners</vt:lpstr>
      <vt:lpstr>Use of a Directed Graph</vt:lpstr>
      <vt:lpstr>Automated RTC Critical Path Generation</vt:lpstr>
      <vt:lpstr>Gallery of PI 15 Features</vt:lpstr>
      <vt:lpstr>Case Study 1 – Simple dependencies</vt:lpstr>
      <vt:lpstr>Case Study 2 – Complex dependencies</vt:lpstr>
      <vt:lpstr>Case Study 3 – non-typical feature SIC 1008586</vt:lpstr>
      <vt:lpstr>Case Study 3 – non-typical feature SIC 1008586</vt:lpstr>
      <vt:lpstr>Case Study 3 – non-typical feature SIC 1008586</vt:lpstr>
      <vt:lpstr>Case Study 3 – non-typical feature SIC 1008586</vt:lpstr>
      <vt:lpstr>Case Study 3 – non-typical feature SIC 1008586</vt:lpstr>
      <vt:lpstr>Case Study 3 – non-typical feature SIC 1008586</vt:lpstr>
      <vt:lpstr>Case Study 3 – non-typical feature SIC 1008586</vt:lpstr>
      <vt:lpstr>Case Study 3 – non-typical feature SIC 1008586</vt:lpstr>
      <vt:lpstr>Conclusion: Defining Critical Path for Features</vt:lpstr>
      <vt:lpstr>Backup and Appendix Sections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BACKUP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MUOS Engineering Status Review</dc:title>
  <dc:creator>hemant.gorowara@gd-ms.com</dc:creator>
  <cp:lastModifiedBy>Cottle, Rick (NE)</cp:lastModifiedBy>
  <cp:revision>977</cp:revision>
  <cp:lastPrinted>2020-03-10T19:31:57Z</cp:lastPrinted>
  <dcterms:created xsi:type="dcterms:W3CDTF">2010-04-12T23:12:02Z</dcterms:created>
  <dcterms:modified xsi:type="dcterms:W3CDTF">2020-06-03T20:33:13Z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0x0101009FB41D25D924764489E6FFC3F6FE64D1</vt:lpwstr>
  </property>
  <property fmtid="{D5CDD505-2E9C-101B-9397-08002B2CF9AE}" pid="3" name="_NewReviewCycle">
    <vt:lpwstr/>
  </property>
</Properties>
</file>